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0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264" userDrawn="1">
          <p15:clr>
            <a:srgbClr val="A4A3A4"/>
          </p15:clr>
        </p15:guide>
        <p15:guide id="7" orient="horz" pos="19848" userDrawn="1">
          <p15:clr>
            <a:srgbClr val="A4A3A4"/>
          </p15:clr>
        </p15:guide>
        <p15:guide id="8" orient="horz" pos="2928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31824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28" d="100"/>
          <a:sy n="28" d="100"/>
        </p:scale>
        <p:origin x="3176" y="792"/>
      </p:cViewPr>
      <p:guideLst>
        <p:guide orient="horz" pos="360"/>
        <p:guide pos="22704"/>
        <p:guide pos="10416"/>
        <p:guide pos="1056"/>
        <p:guide pos="10957"/>
        <p:guide pos="264"/>
        <p:guide orient="horz" pos="19848"/>
        <p:guide orient="horz" pos="2928"/>
        <p:guide pos="31224"/>
        <p:guide pos="16778"/>
        <p:guide pos="31824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solidFill>
                  <a:schemeClr val="tx1"/>
                </a:solidFill>
                <a:effectLst/>
              </a:rPr>
              <a:t>LTER Identification</a:t>
            </a:r>
            <a:r>
              <a:rPr lang="en-US" sz="4000" b="0" i="0" u="none" strike="noStrike" baseline="0" dirty="0" smtClean="0">
                <a:solidFill>
                  <a:schemeClr val="tx1"/>
                </a:solidFill>
              </a:rPr>
              <a:t> </a:t>
            </a:r>
            <a:r>
              <a:rPr lang="en-US" sz="4000" dirty="0" smtClean="0">
                <a:solidFill>
                  <a:schemeClr val="tx1"/>
                </a:solidFill>
              </a:rPr>
              <a:t>Completeness Distribution</a:t>
            </a:r>
            <a:endParaRPr lang="en-US" sz="4000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21176388468018"/>
          <c:w val="0.916213742134068"/>
          <c:h val="0.65300740962828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288638016"/>
        <c:axId val="1288640352"/>
      </c:barChart>
      <c:catAx>
        <c:axId val="1288638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8640352"/>
        <c:crosses val="autoZero"/>
        <c:auto val="1"/>
        <c:lblAlgn val="ctr"/>
        <c:lblOffset val="100"/>
        <c:noMultiLvlLbl val="0"/>
      </c:catAx>
      <c:valAx>
        <c:axId val="128864035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86380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72758698289287"/>
          <c:y val="0.938391737813167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solidFill>
                  <a:schemeClr val="tx1"/>
                </a:solidFill>
                <a:effectLst/>
              </a:rPr>
              <a:t>LTER </a:t>
            </a: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Identification</a:t>
            </a:r>
            <a:r>
              <a:rPr lang="en-US" sz="4000" b="0" i="0" baseline="0" dirty="0">
                <a:solidFill>
                  <a:schemeClr val="tx1"/>
                </a:solidFill>
                <a:effectLst/>
              </a:rPr>
              <a:t> </a:t>
            </a:r>
            <a:r>
              <a:rPr lang="en-US" sz="4000" dirty="0" smtClean="0">
                <a:solidFill>
                  <a:schemeClr val="tx1"/>
                </a:solidFill>
              </a:rPr>
              <a:t>Concept </a:t>
            </a:r>
            <a:r>
              <a:rPr lang="en-US" sz="4000" dirty="0">
                <a:solidFill>
                  <a:schemeClr val="tx1"/>
                </a:solidFill>
              </a:rPr>
              <a:t>Completeness</a:t>
            </a:r>
          </a:p>
        </c:rich>
      </c:tx>
      <c:layout>
        <c:manualLayout>
          <c:xMode val="edge"/>
          <c:yMode val="edge"/>
          <c:x val="0.229049878335438"/>
          <c:y val="0.01935636926646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120999913283202"/>
          <c:w val="0.867981328597017"/>
          <c:h val="0.718517823320562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88564304"/>
        <c:axId val="1288566784"/>
      </c:lineChart>
      <c:catAx>
        <c:axId val="1288564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8566784"/>
        <c:crosses val="autoZero"/>
        <c:auto val="1"/>
        <c:lblAlgn val="ctr"/>
        <c:lblOffset val="100"/>
        <c:noMultiLvlLbl val="0"/>
      </c:catAx>
      <c:valAx>
        <c:axId val="128856678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8564304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>
                <a:solidFill>
                  <a:schemeClr val="tx1"/>
                </a:solidFill>
              </a:rPr>
              <a:t>LTER Collection Heterogeneity</a:t>
            </a:r>
            <a:endParaRPr lang="en-US" sz="400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335303958372402"/>
          <c:y val="0.02660028464399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361657246268309"/>
          <c:w val="0.894448926653015"/>
          <c:h val="0.432065371134924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288585056"/>
        <c:axId val="1288648848"/>
      </c:barChart>
      <c:catAx>
        <c:axId val="1288585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8648848"/>
        <c:crosses val="autoZero"/>
        <c:auto val="1"/>
        <c:lblAlgn val="ctr"/>
        <c:lblOffset val="100"/>
        <c:noMultiLvlLbl val="0"/>
      </c:catAx>
      <c:valAx>
        <c:axId val="128864884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1607334417591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8585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LTER </a:t>
            </a:r>
            <a:r>
              <a:rPr lang="en-US" sz="4000" b="0" i="0" baseline="0" dirty="0">
                <a:solidFill>
                  <a:schemeClr val="tx1"/>
                </a:solidFill>
                <a:effectLst/>
              </a:rPr>
              <a:t>Collection Evolution of LTER Identification</a:t>
            </a:r>
            <a:endParaRPr lang="en-US" sz="4000" dirty="0">
              <a:solidFill>
                <a:schemeClr val="tx1"/>
              </a:solidFill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199375019601583"/>
                  <c:y val="-0.0090997828627362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058433198037549"/>
                  <c:y val="-0.0285531459177323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00616776989449659"/>
                  <c:y val="-0.00709946134124025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59043008"/>
        <c:axId val="1359047040"/>
      </c:lineChart>
      <c:catAx>
        <c:axId val="13590430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9047040"/>
        <c:crosses val="autoZero"/>
        <c:auto val="1"/>
        <c:lblAlgn val="ctr"/>
        <c:lblOffset val="100"/>
        <c:noMultiLvlLbl val="0"/>
      </c:catAx>
      <c:valAx>
        <c:axId val="1359047040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9043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Collection Completeness Evolution Model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16285730608176"/>
          <c:y val="0.03613465584249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4766712151178"/>
          <c:y val="0.0209878181388929"/>
          <c:w val="0.859472990323057"/>
          <c:h val="0.855287353928647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273.4374999999999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8.544921874999998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10479668108946"/>
                  <c:y val="-0.021818337374085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919064474360388"/>
                      <c:h val="0.0325646054861305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4.620552062988279</c:v>
                </c:pt>
                <c:pt idx="5">
                  <c:v>14.7857666015625</c:v>
                </c:pt>
                <c:pt idx="6">
                  <c:v>36.96441650390624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</c:v>
                </c:pt>
                <c:pt idx="9">
                  <c:v>77.93331146240234</c:v>
                </c:pt>
                <c:pt idx="10">
                  <c:v>846.2718725204468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28401456"/>
        <c:axId val="1328405488"/>
      </c:lineChart>
      <c:catAx>
        <c:axId val="13284014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472853942046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8405488"/>
        <c:crosses val="autoZero"/>
        <c:auto val="1"/>
        <c:lblAlgn val="ctr"/>
        <c:lblOffset val="100"/>
        <c:noMultiLvlLbl val="0"/>
      </c:catAx>
      <c:valAx>
        <c:axId val="1328405488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8401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0.95106</cdr:y>
    </cdr:from>
    <cdr:to>
      <cdr:x>0.59984</cdr:x>
      <cdr:y>0.98672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58" y="8776619"/>
          <a:ext cx="3317028" cy="3290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dirty="0" smtClean="0"/>
            <a:t>M</a:t>
          </a:r>
          <a:r>
            <a:rPr lang="en-US" sz="2400" b="0" dirty="0" smtClean="0"/>
            <a:t>issing Concepts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12/4/16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12/4/16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5" Type="http://schemas.openxmlformats.org/officeDocument/2006/relationships/image" Target="../media/image1.tiff"/><Relationship Id="rId6" Type="http://schemas.openxmlformats.org/officeDocument/2006/relationships/image" Target="../media/image2.png"/><Relationship Id="rId7" Type="http://schemas.openxmlformats.org/officeDocument/2006/relationships/chart" Target="../charts/chart3.xml"/><Relationship Id="rId8" Type="http://schemas.openxmlformats.org/officeDocument/2006/relationships/chart" Target="../charts/chart4.xml"/><Relationship Id="rId9" Type="http://schemas.openxmlformats.org/officeDocument/2006/relationships/chart" Target="../charts/chart5.xml"/><Relationship Id="rId10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775254"/>
              </p:ext>
            </p:extLst>
          </p:nvPr>
        </p:nvGraphicFramePr>
        <p:xfrm>
          <a:off x="34611609" y="21679759"/>
          <a:ext cx="15339568" cy="10286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826126"/>
              </p:ext>
            </p:extLst>
          </p:nvPr>
        </p:nvGraphicFramePr>
        <p:xfrm>
          <a:off x="33748431" y="3279004"/>
          <a:ext cx="16202746" cy="14576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8344197" y="528480"/>
            <a:ext cx="345180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Completeness?  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1940060"/>
            <a:ext cx="3173728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2800" dirty="0" smtClean="0"/>
              <a:t>1. The </a:t>
            </a:r>
            <a:r>
              <a:rPr lang="en-US" sz="2800" dirty="0"/>
              <a:t>HDF </a:t>
            </a:r>
            <a:r>
              <a:rPr lang="en-US" sz="2800" dirty="0" smtClean="0"/>
              <a:t>Group, 2. </a:t>
            </a:r>
            <a:r>
              <a:rPr lang="en-US" sz="2800" dirty="0"/>
              <a:t>National Center for Ecological Analysis and </a:t>
            </a:r>
            <a:r>
              <a:rPr lang="en-US" sz="2800" dirty="0" smtClean="0"/>
              <a:t>Synthesis 3. United States Geological Society</a:t>
            </a:r>
            <a:endParaRPr lang="en-US" sz="28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460325"/>
            <a:ext cx="16568928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Sampled 250 </a:t>
            </a:r>
            <a:r>
              <a:rPr lang="en-US" sz="3200" dirty="0" smtClean="0"/>
              <a:t>LTER </a:t>
            </a:r>
            <a:r>
              <a:rPr lang="en-US" sz="3200" dirty="0"/>
              <a:t>metadata records </a:t>
            </a:r>
            <a:r>
              <a:rPr lang="en-US" sz="3200" dirty="0" smtClean="0"/>
              <a:t>from </a:t>
            </a:r>
            <a:r>
              <a:rPr lang="en-US" sz="3200" dirty="0" err="1" smtClean="0"/>
              <a:t>DataONE</a:t>
            </a:r>
            <a:r>
              <a:rPr lang="en-US" sz="3200" dirty="0" smtClean="0"/>
              <a:t> and created collections for each </a:t>
            </a:r>
            <a:r>
              <a:rPr lang="en-US" sz="3200" dirty="0" smtClean="0"/>
              <a:t>year </a:t>
            </a:r>
            <a:r>
              <a:rPr lang="en-US" sz="3200" dirty="0"/>
              <a:t>2005-2016</a:t>
            </a:r>
            <a:r>
              <a:rPr lang="en-US" sz="3200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Measured conceptual </a:t>
            </a:r>
            <a:r>
              <a:rPr lang="en-US" sz="3200" dirty="0" smtClean="0"/>
              <a:t>content </a:t>
            </a:r>
            <a:r>
              <a:rPr lang="en-US" sz="3200" dirty="0" smtClean="0"/>
              <a:t>existence in </a:t>
            </a:r>
            <a:r>
              <a:rPr lang="en-US" sz="3200" dirty="0" smtClean="0"/>
              <a:t>each 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Analyzed results for </a:t>
            </a:r>
            <a:r>
              <a:rPr lang="en-US" sz="3200" dirty="0" smtClean="0"/>
              <a:t>LTER Completeness in </a:t>
            </a:r>
            <a:r>
              <a:rPr lang="en-US" sz="3200" dirty="0" smtClean="0"/>
              <a:t>the Recommendations Analysis Dashboard</a:t>
            </a:r>
            <a:r>
              <a:rPr lang="en-US" sz="3200" baseline="-25000" dirty="0" smtClean="0"/>
              <a:t>1 </a:t>
            </a:r>
            <a:r>
              <a:rPr lang="en-US" sz="3200" dirty="0" smtClean="0"/>
              <a:t>for each years collection. 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analyses across time periods using collection evolution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 analysis 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heterogeneity of each collection to completeness using signature score groups</a:t>
            </a:r>
            <a:r>
              <a:rPr lang="en-US" sz="3200" baseline="-25000" dirty="0" smtClean="0"/>
              <a:t>1</a:t>
            </a:r>
            <a:r>
              <a:rPr lang="en-US" sz="3200" dirty="0"/>
              <a:t> </a:t>
            </a:r>
            <a:r>
              <a:rPr lang="en-US" sz="3200" dirty="0" smtClean="0"/>
              <a:t>and a distribution of completeness for each year.</a:t>
            </a:r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6468618" y="22803703"/>
            <a:ext cx="11749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</a:t>
            </a:r>
            <a:r>
              <a:rPr lang="en-US" sz="3200" dirty="0" smtClean="0"/>
              <a:t>eterogeneity has no clear effect on the completeness of a collection.</a:t>
            </a:r>
            <a:endParaRPr lang="en-US" sz="32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794447"/>
              </p:ext>
            </p:extLst>
          </p:nvPr>
        </p:nvGraphicFramePr>
        <p:xfrm>
          <a:off x="34611609" y="17932584"/>
          <a:ext cx="15085569" cy="3894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48714"/>
              </p:ext>
            </p:extLst>
          </p:nvPr>
        </p:nvGraphicFramePr>
        <p:xfrm>
          <a:off x="16970875" y="10995037"/>
          <a:ext cx="17090456" cy="20970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3362957"/>
              </p:ext>
            </p:extLst>
          </p:nvPr>
        </p:nvGraphicFramePr>
        <p:xfrm>
          <a:off x="1533402" y="21966744"/>
          <a:ext cx="15263804" cy="9989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18736" y="8710463"/>
            <a:ext cx="154477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33402" y="18181092"/>
            <a:ext cx="1526380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 smtClean="0"/>
              <a:t>The LTER Completeness Recommendation includes documentation concepts the LTER community considers important for creating quality metadata. Ideally the completeness of LTER metadata should improve over time</a:t>
            </a:r>
            <a:r>
              <a:rPr lang="en-US" sz="3200" dirty="0"/>
              <a:t>. The graph below illustrates how metadata collections evolve towards completeness. </a:t>
            </a:r>
            <a:r>
              <a:rPr lang="en-US" sz="3200" dirty="0" smtClean="0"/>
              <a:t>The model output improves 50% of 1000 records by one concept each time step. The visualization displays every fourth time step to simulate a 6 month period of collection development.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8639354"/>
            <a:ext cx="74477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No. There is no </a:t>
            </a:r>
            <a:r>
              <a:rPr lang="en-US" sz="3200" dirty="0"/>
              <a:t>clear </a:t>
            </a:r>
            <a:r>
              <a:rPr lang="en-US" sz="3200" dirty="0" smtClean="0"/>
              <a:t>progression </a:t>
            </a:r>
            <a:r>
              <a:rPr lang="en-US" sz="3200" dirty="0"/>
              <a:t>towards completeness of </a:t>
            </a:r>
            <a:r>
              <a:rPr lang="en-US" sz="3200" dirty="0" smtClean="0"/>
              <a:t>the collection with regard to the recommendation </a:t>
            </a:r>
            <a:r>
              <a:rPr lang="en-US" sz="3200" dirty="0"/>
              <a:t>over </a:t>
            </a:r>
            <a:r>
              <a:rPr lang="en-US" sz="3200" dirty="0" smtClean="0"/>
              <a:t>time.  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2760088"/>
            <a:ext cx="60881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Complete </a:t>
            </a:r>
            <a:r>
              <a:rPr lang="en-US" sz="3200" smtClean="0"/>
              <a:t>adherence </a:t>
            </a:r>
            <a:endParaRPr lang="en-US" sz="3200" smtClean="0"/>
          </a:p>
          <a:p>
            <a:r>
              <a:rPr lang="en-US" sz="3200" dirty="0" smtClean="0"/>
              <a:t>to </a:t>
            </a:r>
            <a:r>
              <a:rPr lang="en-US" sz="3200" dirty="0" smtClean="0"/>
              <a:t>EML </a:t>
            </a:r>
            <a:r>
              <a:rPr lang="en-US" sz="3200" dirty="0"/>
              <a:t>schema required </a:t>
            </a:r>
            <a:r>
              <a:rPr lang="en-US" sz="32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4697946"/>
            <a:ext cx="11793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Inconsistent adoption of other </a:t>
            </a:r>
            <a:r>
              <a:rPr lang="en-US" sz="3200" dirty="0" smtClean="0"/>
              <a:t>concepts in the recommendation level.</a:t>
            </a:r>
            <a:endParaRPr lang="en-US" sz="3200" dirty="0"/>
          </a:p>
        </p:txBody>
      </p:sp>
      <p:sp>
        <p:nvSpPr>
          <p:cNvPr id="60" name="Rectangle 59"/>
          <p:cNvSpPr/>
          <p:nvPr/>
        </p:nvSpPr>
        <p:spPr>
          <a:xfrm>
            <a:off x="1676400" y="3460325"/>
            <a:ext cx="1394800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1715774" y="6416853"/>
            <a:ext cx="13948004" cy="64940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endParaRPr lang="en-US" sz="3200" dirty="0" smtClean="0"/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546746" y="12758231"/>
            <a:ext cx="6975435" cy="5385679"/>
            <a:chOff x="4827876" y="27118267"/>
            <a:chExt cx="6455562" cy="5006098"/>
          </a:xfrm>
        </p:grpSpPr>
        <p:sp>
          <p:nvSpPr>
            <p:cNvPr id="63" name="Oval 62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4" name="Oval 63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83" name="Oval 82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647814" y="30660920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</a:p>
            </p:txBody>
          </p:sp>
        </p:grpSp>
        <p:sp>
          <p:nvSpPr>
            <p:cNvPr id="70" name="Oval 69"/>
            <p:cNvSpPr/>
            <p:nvPr/>
          </p:nvSpPr>
          <p:spPr>
            <a:xfrm>
              <a:off x="6256426" y="29640433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7001896" y="29941197"/>
              <a:ext cx="677739" cy="737253"/>
              <a:chOff x="2134984" y="3337153"/>
              <a:chExt cx="660921" cy="68939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79" name="Oval 78"/>
              <p:cNvSpPr/>
              <p:nvPr/>
            </p:nvSpPr>
            <p:spPr>
              <a:xfrm>
                <a:off x="2134984" y="3337153"/>
                <a:ext cx="660921" cy="689398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2237852" y="3584396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6465501" y="30339642"/>
              <a:ext cx="662764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  <a:endParaRPr lang="en-US" sz="2800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0939" y="29512068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77" name="Oval 76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1699334" y="12700868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the EML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13217168" y="12700868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1697707" y="15226648"/>
            <a:ext cx="3748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Four concepts from the Identification level (R</a:t>
            </a:r>
            <a:r>
              <a:rPr lang="en-US" baseline="-25000" dirty="0" smtClean="0"/>
              <a:t>1)</a:t>
            </a:r>
            <a:r>
              <a:rPr lang="en-US" dirty="0" smtClean="0"/>
              <a:t> are EML schema required concepts: Resource Title, Resource Identifier, Author / Originator, and Resource </a:t>
            </a:r>
            <a:r>
              <a:rPr lang="en-US" dirty="0" smtClean="0"/>
              <a:t>Contact</a:t>
            </a:r>
            <a:r>
              <a:rPr lang="en-US" dirty="0" smtClean="0"/>
              <a:t>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13371696" y="15331295"/>
            <a:ext cx="28799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89" name="Elbow Connector 88"/>
          <p:cNvCxnSpPr>
            <a:stCxn id="85" idx="2"/>
          </p:cNvCxnSpPr>
          <p:nvPr/>
        </p:nvCxnSpPr>
        <p:spPr>
          <a:xfrm rot="16200000" flipH="1">
            <a:off x="4322407" y="13393160"/>
            <a:ext cx="744464" cy="2499199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endCxn id="79" idx="3"/>
          </p:cNvCxnSpPr>
          <p:nvPr/>
        </p:nvCxnSpPr>
        <p:spPr>
          <a:xfrm flipV="1">
            <a:off x="3561128" y="16472205"/>
            <a:ext cx="4441959" cy="1437175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>
            <a:endCxn id="83" idx="0"/>
          </p:cNvCxnSpPr>
          <p:nvPr/>
        </p:nvCxnSpPr>
        <p:spPr>
          <a:xfrm rot="10800000" flipV="1">
            <a:off x="11535613" y="13348797"/>
            <a:ext cx="1836089" cy="576051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endCxn id="72" idx="3"/>
          </p:cNvCxnSpPr>
          <p:nvPr/>
        </p:nvCxnSpPr>
        <p:spPr>
          <a:xfrm rot="10800000" flipV="1">
            <a:off x="9949614" y="16485457"/>
            <a:ext cx="3422084" cy="1357470"/>
          </a:xfrm>
          <a:prstGeom prst="bentConnector3">
            <a:avLst>
              <a:gd name="adj1" fmla="val 17471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592801" y="13456193"/>
            <a:ext cx="804227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Does </a:t>
            </a:r>
            <a:r>
              <a:rPr lang="en-US" sz="3200" dirty="0" smtClean="0"/>
              <a:t>the </a:t>
            </a:r>
            <a:r>
              <a:rPr lang="en-US" sz="32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36468618" y="4202234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Are there concepts that the LTER community values more than others?</a:t>
            </a:r>
            <a:endParaRPr lang="en-US" sz="3200" dirty="0"/>
          </a:p>
        </p:txBody>
      </p:sp>
      <p:sp>
        <p:nvSpPr>
          <p:cNvPr id="94" name="Oval 93"/>
          <p:cNvSpPr/>
          <p:nvPr/>
        </p:nvSpPr>
        <p:spPr>
          <a:xfrm>
            <a:off x="7277849" y="12891735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5" name="Oval 94"/>
          <p:cNvSpPr/>
          <p:nvPr/>
        </p:nvSpPr>
        <p:spPr>
          <a:xfrm>
            <a:off x="5718469" y="15113728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6" name="TextBox 95"/>
          <p:cNvSpPr txBox="1"/>
          <p:nvPr/>
        </p:nvSpPr>
        <p:spPr>
          <a:xfrm>
            <a:off x="7796613" y="13120843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</a:p>
        </p:txBody>
      </p:sp>
      <p:sp>
        <p:nvSpPr>
          <p:cNvPr id="97" name="TextBox 96"/>
          <p:cNvSpPr txBox="1"/>
          <p:nvPr/>
        </p:nvSpPr>
        <p:spPr>
          <a:xfrm flipH="1">
            <a:off x="6108827" y="15456833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6089861" y="566562"/>
            <a:ext cx="4298641" cy="2721230"/>
            <a:chOff x="46370131" y="1283366"/>
            <a:chExt cx="4298641" cy="2721230"/>
          </a:xfrm>
        </p:grpSpPr>
        <p:pic>
          <p:nvPicPr>
            <p:cNvPr id="7" name="Picture 6" descr="logo_bluegreen_txt_mac.tif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23602" y="1283366"/>
              <a:ext cx="3191698" cy="1822512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46370131" y="2804267"/>
              <a:ext cx="429864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sz="7200" dirty="0" smtClean="0"/>
                <a:t>IN23C-1785</a:t>
              </a:r>
              <a:endParaRPr lang="en-US" sz="7200" dirty="0"/>
            </a:p>
          </p:txBody>
        </p:sp>
      </p:grpSp>
      <p:sp>
        <p:nvSpPr>
          <p:cNvPr id="100" name="TextBox 99"/>
          <p:cNvSpPr txBox="1"/>
          <p:nvPr/>
        </p:nvSpPr>
        <p:spPr>
          <a:xfrm>
            <a:off x="36468618" y="18779504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Do more heterogeneous collections have less complete metadata records</a:t>
            </a:r>
            <a:r>
              <a:rPr lang="en-US" sz="3200" dirty="0" smtClean="0"/>
              <a:t>?</a:t>
            </a:r>
            <a:endParaRPr lang="en-US" sz="3200" dirty="0"/>
          </a:p>
        </p:txBody>
      </p:sp>
      <p:sp>
        <p:nvSpPr>
          <p:cNvPr id="22" name="Rectangle 21"/>
          <p:cNvSpPr/>
          <p:nvPr/>
        </p:nvSpPr>
        <p:spPr>
          <a:xfrm>
            <a:off x="49568100" y="15414171"/>
            <a:ext cx="383077" cy="5111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17082</TotalTime>
  <Words>597</Words>
  <Application>Microsoft Macintosh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375</cp:revision>
  <cp:lastPrinted>2016-12-02T21:34:18Z</cp:lastPrinted>
  <dcterms:created xsi:type="dcterms:W3CDTF">2015-11-23T22:19:17Z</dcterms:created>
  <dcterms:modified xsi:type="dcterms:W3CDTF">2016-12-05T01:24:50Z</dcterms:modified>
</cp:coreProperties>
</file>

<file path=docProps/thumbnail.jpeg>
</file>